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fae76a07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fae76a07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fae76a07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fae76a07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Acá un ejemplo de una condición en Pokemon.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fae76a07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fae76a07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fae76a07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fae76a07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fae76a07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fae76a07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fae76a07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fae76a07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fae76a07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fae76a07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fae76a07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fae76a07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4ee2d42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4ee2d42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4ee2d42b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4ee2d42b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dd31d46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dd31d4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4ee2d42b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4ee2d42b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4ee2d42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4ee2d42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1d30988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d1d30988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4be32dd6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4be32dd6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4be32dd6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4be32dd6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ejemplo más obvio en la serie y videojuegos de Pokemon es el nivel de tu monstruo, porque cada nivel se trata de un ciclo de peleas que tiene que ganar para obtener puntos, e ir incrementando sus habilidades como fuerza, defensa, velocidad, ataque.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 ciclo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4be32dd6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4be32dd6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4be32dd6b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4be32dd6b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4be32dd6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4be32dd6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4be32dd6b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04be32dd6b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dd31d46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dd31d46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 nombre es Nombre Apellido, soy Ingeniera de software y co-fundadora de Google, la empresa más divertida del planeta.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Tres cosas que tienes que saber sobre mi: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Aprendí a programar en 1994, a los 7 años de edad.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Soy cofundadora en @Google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Hice este proyecto nerd en mi tiempo libre: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4be32dd6b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04be32dd6b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fae76a07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cfae76a07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fae76a07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cfae76a07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4be32d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04be32d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be32dd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04be32dd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4be32dd6b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04be32dd6b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20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0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44.gif"/><Relationship Id="rId5" Type="http://schemas.openxmlformats.org/officeDocument/2006/relationships/image" Target="../media/image43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hyperlink" Target="https://colab.research.google.com/drive/1s7WL7YQeqtQQu5nBtz-WXKVQSPO3_thF?usp=sharing" TargetMode="External"/><Relationship Id="rId5" Type="http://schemas.openxmlformats.org/officeDocument/2006/relationships/hyperlink" Target="https://colab.research.google.com/drive/19fpigvMHZbErcqsYRwHC1drr_xHyimLR?usp=sharing" TargetMode="External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54.gif"/><Relationship Id="rId5" Type="http://schemas.openxmlformats.org/officeDocument/2006/relationships/image" Target="../media/image5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jp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5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hyperlink" Target="https://colab.research.google.com/drive/1ULvCcCq6NBqD3b0eHrfl3jucYvz6PfOM?usp=sharing" TargetMode="External"/><Relationship Id="rId5" Type="http://schemas.openxmlformats.org/officeDocument/2006/relationships/hyperlink" Target="https://colab.research.google.com/drive/15_s5s9lsWMSHwKFblwzPRnb2zCJbYed1?usp=sharing" TargetMode="External"/><Relationship Id="rId6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g"/><Relationship Id="rId4" Type="http://schemas.openxmlformats.org/officeDocument/2006/relationships/image" Target="../media/image46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6.jp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hyperlink" Target="https://colab.research.google.com/drive/1SOPc2y7gb7XuSm1Yyqbef3alAry9qvH2?usp=sharing" TargetMode="External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hyperlink" Target="https://colab.research.google.com/drive/1Ws8wh7o7j_TL5Yr59xCeM6K9eKSfydM5?usp=sharing" TargetMode="External"/><Relationship Id="rId5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hyperlink" Target="https://colab.research.google.com/drive/1gbHTa1p8nzbmRJ9OJqLFOhD47qVDN7eE?usp=sharing" TargetMode="External"/><Relationship Id="rId5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hyperlink" Target="https://colab.research.google.com/drive/1SOPc2y7gb7XuSm1Yyqbef3alAry9qvH2?usp=sharing" TargetMode="External"/><Relationship Id="rId5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2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2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hyperlink" Target="https://colab.research.google.com/drive/19fpigvMHZbErcqsYRwHC1drr_xHyimLR?usp=sharing" TargetMode="External"/><Relationship Id="rId9" Type="http://schemas.openxmlformats.org/officeDocument/2006/relationships/hyperlink" Target="https://colab.research.google.com/drive/15_s5s9lsWMSHwKFblwzPRnb2zCJbYed1?usp=sharing" TargetMode="External"/><Relationship Id="rId5" Type="http://schemas.openxmlformats.org/officeDocument/2006/relationships/hyperlink" Target="https://colab.research.google.com/drive/15_s5s9lsWMSHwKFblwzPRnb2zCJbYed1?usp=sharing" TargetMode="External"/><Relationship Id="rId6" Type="http://schemas.openxmlformats.org/officeDocument/2006/relationships/hyperlink" Target="https://colab.research.google.com/drive/15_s5s9lsWMSHwKFblwzPRnb2zCJbYed1?usp=sharing" TargetMode="External"/><Relationship Id="rId7" Type="http://schemas.openxmlformats.org/officeDocument/2006/relationships/hyperlink" Target="https://colab.research.google.com/drive/15_s5s9lsWMSHwKFblwzPRnb2zCJbYed1?usp=sharing" TargetMode="External"/><Relationship Id="rId8" Type="http://schemas.openxmlformats.org/officeDocument/2006/relationships/hyperlink" Target="https://colab.research.google.com/drive/15_s5s9lsWMSHwKFblwzPRnb2zCJbYed1?usp=sharing" TargetMode="External"/><Relationship Id="rId10" Type="http://schemas.openxmlformats.org/officeDocument/2006/relationships/hyperlink" Target="https://colab.research.google.com/drive/1JWqUZ2_uJdbBIaxAW6TyM3xczQzwDl6B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4.gif"/><Relationship Id="rId5" Type="http://schemas.openxmlformats.org/officeDocument/2006/relationships/hyperlink" Target="https://colab.research.google.com/drive/1JWqUZ2_uJdbBIaxAW6TyM3xczQzwDl6B?usp=sharing" TargetMode="External"/><Relationship Id="rId6" Type="http://schemas.openxmlformats.org/officeDocument/2006/relationships/hyperlink" Target="https://colab.research.google.com/drive/19fpigvMHZbErcqsYRwHC1drr_xHyimLR?usp=sharing" TargetMode="External"/><Relationship Id="rId7" Type="http://schemas.openxmlformats.org/officeDocument/2006/relationships/hyperlink" Target="https://colab.research.google.com/drive/15_s5s9lsWMSHwKFblwzPRnb2zCJbYed1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hyperlink" Target="https://colab.research.google.com/drive/1-J1v8X5J_jhYkR7u4_QhIveB9TO4SUjL?usp=sharing" TargetMode="External"/><Relationship Id="rId5" Type="http://schemas.openxmlformats.org/officeDocument/2006/relationships/hyperlink" Target="https://colab.research.google.com/drive/1JWqUZ2_uJdbBIaxAW6TyM3xczQzwDl6B?usp=sharing" TargetMode="External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/>
        </p:nvSpPr>
        <p:spPr>
          <a:xfrm>
            <a:off x="199000" y="1068325"/>
            <a:ext cx="4234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153" y="1068316"/>
            <a:ext cx="4234500" cy="237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00" y="2069875"/>
            <a:ext cx="4026024" cy="27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2125" y="1136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488" y="291412"/>
            <a:ext cx="1800225" cy="180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pic>
        <p:nvPicPr>
          <p:cNvPr id="245" name="Google Shape;24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700" y="1581637"/>
            <a:ext cx="1890249" cy="1890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pic>
        <p:nvPicPr>
          <p:cNvPr id="246" name="Google Shape;24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3025" y="1671628"/>
            <a:ext cx="1800225" cy="18002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pic>
        <p:nvPicPr>
          <p:cNvPr id="247" name="Google Shape;24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3264" y="2671313"/>
            <a:ext cx="1957449" cy="1957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endParaRPr/>
          </a:p>
        </p:txBody>
      </p:sp>
      <p:pic>
        <p:nvPicPr>
          <p:cNvPr id="253" name="Google Shape;2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1"/>
          <p:cNvSpPr txBox="1"/>
          <p:nvPr/>
        </p:nvSpPr>
        <p:spPr>
          <a:xfrm>
            <a:off x="1000950" y="1178425"/>
            <a:ext cx="73194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soporta las condiciones lógicas comunes en matemáticas:</a:t>
            </a:r>
            <a:endParaRPr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Igualdad:</a:t>
            </a:r>
            <a:r>
              <a:rPr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	manzana == banana</a:t>
            </a:r>
            <a:endParaRPr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Desigualdad:</a:t>
            </a:r>
            <a:r>
              <a:rPr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manzana != banana</a:t>
            </a:r>
            <a:endParaRPr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Menor que:</a:t>
            </a:r>
            <a:r>
              <a:rPr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	manzana &lt; banana</a:t>
            </a:r>
            <a:endParaRPr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Menor o igual a que:</a:t>
            </a:r>
            <a:r>
              <a:rPr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manzana &lt;= banana</a:t>
            </a:r>
            <a:endParaRPr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Mayor que:</a:t>
            </a:r>
            <a:r>
              <a:rPr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	manzana &gt; banana</a:t>
            </a:r>
            <a:endParaRPr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Mayor o igual que:</a:t>
            </a:r>
            <a:r>
              <a:rPr lang="en" sz="2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manzana &gt;= banana</a:t>
            </a:r>
            <a:endParaRPr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2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endParaRPr/>
          </a:p>
        </p:txBody>
      </p:sp>
      <p:pic>
        <p:nvPicPr>
          <p:cNvPr id="261" name="Google Shape;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2"/>
          <p:cNvSpPr txBox="1"/>
          <p:nvPr/>
        </p:nvSpPr>
        <p:spPr>
          <a:xfrm>
            <a:off x="757025" y="1041163"/>
            <a:ext cx="7492800" cy="3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Esas </a:t>
            </a: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condiciones</a:t>
            </a:r>
            <a:r>
              <a:rPr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 pueden utilizar de distintas maneras, de manera muy frecuente en las sentencias </a:t>
            </a: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 en los </a:t>
            </a: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r>
              <a:rPr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depende de la </a:t>
            </a: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identación</a:t>
            </a:r>
            <a:r>
              <a:rPr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definir la ejecución de una sentencia condicional como </a:t>
            </a: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if. </a:t>
            </a:r>
            <a:r>
              <a:rPr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Otros lenguajes de programación utilizan las llaves (“{“ y ”}”, respectivamente) para este propósito.</a:t>
            </a:r>
            <a:endParaRPr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8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"/>
          <p:cNvSpPr txBox="1"/>
          <p:nvPr/>
        </p:nvSpPr>
        <p:spPr>
          <a:xfrm>
            <a:off x="4680500" y="1393050"/>
            <a:ext cx="39693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una Condición.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3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una condición</a:t>
            </a:r>
            <a:endParaRPr/>
          </a:p>
        </p:txBody>
      </p:sp>
      <p:sp>
        <p:nvSpPr>
          <p:cNvPr id="279" name="Google Shape;279;p54"/>
          <p:cNvSpPr txBox="1"/>
          <p:nvPr/>
        </p:nvSpPr>
        <p:spPr>
          <a:xfrm>
            <a:off x="886800" y="1064175"/>
            <a:ext cx="7070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hace un condicionamiento doble con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else, elif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la siguiente manera: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a = 200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b = 33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if b &gt; a: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   print("b es más grande que a")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elif b=a: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print(“b es exactamente igual a a”) 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print("b no es más grande que a")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 un condicionamiento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una sóla línea: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if a &gt; b: print("a es mayor que b")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0" name="Google Shape;2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500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5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Condicionales: and y or</a:t>
            </a:r>
            <a:endParaRPr/>
          </a:p>
        </p:txBody>
      </p:sp>
      <p:sp>
        <p:nvSpPr>
          <p:cNvPr id="287" name="Google Shape;287;p55"/>
          <p:cNvSpPr txBox="1"/>
          <p:nvPr/>
        </p:nvSpPr>
        <p:spPr>
          <a:xfrm>
            <a:off x="801075" y="1535450"/>
            <a:ext cx="7839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operadores booleanos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permiten expresiones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booleanas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complejas como: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name = "Charmander"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strenght = 23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name == "Charmander" and strenght == 23: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print("Tu nombre es Charmander, y tienes 23 de fuerza.")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350" y="334162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Condicionales: in y is</a:t>
            </a:r>
            <a:endParaRPr/>
          </a:p>
        </p:txBody>
      </p:sp>
      <p:sp>
        <p:nvSpPr>
          <p:cNvPr id="295" name="Google Shape;295;p56"/>
          <p:cNvSpPr txBox="1"/>
          <p:nvPr/>
        </p:nvSpPr>
        <p:spPr>
          <a:xfrm>
            <a:off x="502950" y="1140375"/>
            <a:ext cx="8138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operadores booleanos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is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permiten expresiones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booleanas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complejas como: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name = "Charmander"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strenght = 23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name == "Will" and strenght == 23: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print("Tu nombre es Charmander, y tienes 23 de fuerza.")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8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7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 ciclo While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57"/>
          <p:cNvSpPr txBox="1"/>
          <p:nvPr/>
        </p:nvSpPr>
        <p:spPr>
          <a:xfrm>
            <a:off x="1036350" y="1216575"/>
            <a:ext cx="75051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Existe otra forma de hacer uso de los condicionales, el ciclo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A diferencia de los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el bloque de codigo se repite tantas veces como se cumpla una condición booleana (operador lógico). Por ejemplo: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# Muestra 0,1,2,3,4</a:t>
            </a:r>
            <a:endParaRPr sz="18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count = 0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while count &lt; 5: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print count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count += 1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# Esto es lo mismo que escribir:  count = count + 1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150" y="334162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8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 y Continue</a:t>
            </a:r>
            <a:endParaRPr/>
          </a:p>
        </p:txBody>
      </p:sp>
      <p:sp>
        <p:nvSpPr>
          <p:cNvPr id="311" name="Google Shape;311;p58"/>
          <p:cNvSpPr txBox="1"/>
          <p:nvPr/>
        </p:nvSpPr>
        <p:spPr>
          <a:xfrm>
            <a:off x="345150" y="1671300"/>
            <a:ext cx="8453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Sentencias "break" y "continue"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break es usado para salir de un ciclo for o un ciclo while, donde </a:t>
            </a:r>
            <a:r>
              <a:rPr lang="en" sz="21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es usado para saltar el bloque actual, y el retorno de las sentencias </a:t>
            </a:r>
            <a:r>
              <a:rPr lang="en" sz="21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 </a:t>
            </a:r>
            <a:r>
              <a:rPr lang="en" sz="21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 Aquí unos ejemplos: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2" name="Google Shape;31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6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871800" y="1820450"/>
            <a:ext cx="30000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Scientist,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Telefónica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wyvern.pime@gmail.com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1"/>
          <p:cNvSpPr txBox="1"/>
          <p:nvPr/>
        </p:nvSpPr>
        <p:spPr>
          <a:xfrm>
            <a:off x="871800" y="6378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Alejandro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Pimentel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175" y="637875"/>
            <a:ext cx="2960926" cy="19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800" y="2864750"/>
            <a:ext cx="2960927" cy="1665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9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 y Continue</a:t>
            </a:r>
            <a:endParaRPr/>
          </a:p>
        </p:txBody>
      </p:sp>
      <p:pic>
        <p:nvPicPr>
          <p:cNvPr id="319" name="Google Shape;3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750" y="1117775"/>
            <a:ext cx="320992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375" y="1109025"/>
            <a:ext cx="3381408" cy="34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0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 y Continue</a:t>
            </a:r>
            <a:endParaRPr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60"/>
          <p:cNvSpPr txBox="1"/>
          <p:nvPr/>
        </p:nvSpPr>
        <p:spPr>
          <a:xfrm>
            <a:off x="768425" y="1494300"/>
            <a:ext cx="3218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# Muestra 0,1,2,3,4</a:t>
            </a:r>
            <a:endParaRPr sz="1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count = 0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while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True: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 count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count += 1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count &gt;= 5: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" sz="1600">
                <a:solidFill>
                  <a:srgbClr val="441848"/>
                </a:solidFill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600">
              <a:solidFill>
                <a:srgbClr val="441848"/>
              </a:solidFill>
              <a:highlight>
                <a:srgbClr val="FFF2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60"/>
          <p:cNvSpPr txBox="1"/>
          <p:nvPr/>
        </p:nvSpPr>
        <p:spPr>
          <a:xfrm>
            <a:off x="3719800" y="1494300"/>
            <a:ext cx="4757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# Muestra solo números impares - 1,3,5,7,9</a:t>
            </a:r>
            <a:endParaRPr sz="1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x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xrange(10):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# Chequéa si x es numero par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x % 2 == 0: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" sz="1600">
                <a:solidFill>
                  <a:srgbClr val="441848"/>
                </a:solidFill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continue</a:t>
            </a:r>
            <a:endParaRPr sz="1600">
              <a:solidFill>
                <a:srgbClr val="441848"/>
              </a:solidFill>
              <a:highlight>
                <a:srgbClr val="FFF2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 x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1"/>
          <p:cNvSpPr/>
          <p:nvPr/>
        </p:nvSpPr>
        <p:spPr>
          <a:xfrm>
            <a:off x="803550" y="1408000"/>
            <a:ext cx="7536900" cy="16059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1"/>
          <p:cNvSpPr txBox="1"/>
          <p:nvPr/>
        </p:nvSpPr>
        <p:spPr>
          <a:xfrm>
            <a:off x="895525" y="1316025"/>
            <a:ext cx="75369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Booleanos y condicionales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(Con </a:t>
            </a:r>
            <a:r>
              <a:rPr b="1" i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soluciones</a:t>
            </a:r>
            <a:r>
              <a:rPr b="1" i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925" y="1604475"/>
            <a:ext cx="1934550" cy="1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50" y="1604475"/>
            <a:ext cx="2901825" cy="19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33338"/>
            <a:ext cx="9262535" cy="52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endParaRPr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4"/>
          <p:cNvSpPr txBox="1"/>
          <p:nvPr/>
        </p:nvSpPr>
        <p:spPr>
          <a:xfrm>
            <a:off x="772350" y="1254625"/>
            <a:ext cx="54042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sirven para cursar sobre una secuencia (como una lista, un diccionario o una cadena de caracteres).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ciclo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for,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permite ejecutar una conjunto de instrucciones, una para cada elemento en la lista, diccionario o cadena de caracteres que pretendemos leer.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925" y="1292025"/>
            <a:ext cx="1954850" cy="289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/>
          <p:nvPr/>
        </p:nvSpPr>
        <p:spPr>
          <a:xfrm>
            <a:off x="4680500" y="1393050"/>
            <a:ext cx="39693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 Ciclo.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 ciclo for</a:t>
            </a:r>
            <a:endParaRPr/>
          </a:p>
        </p:txBody>
      </p:sp>
      <p:sp>
        <p:nvSpPr>
          <p:cNvPr id="376" name="Google Shape;376;p66"/>
          <p:cNvSpPr txBox="1"/>
          <p:nvPr/>
        </p:nvSpPr>
        <p:spPr>
          <a:xfrm>
            <a:off x="966400" y="1292775"/>
            <a:ext cx="76746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crear una lista de variables con pokemons dentro: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pokemons = [“Pikachu”, “Squirtle”,”Charmander”,]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pokemons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print(pokemon)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 podemos imprimir el rango de una lista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range(3, 6):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print(lista)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350" y="334162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7"/>
          <p:cNvSpPr/>
          <p:nvPr/>
        </p:nvSpPr>
        <p:spPr>
          <a:xfrm>
            <a:off x="803550" y="1393775"/>
            <a:ext cx="7536900" cy="19401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7"/>
          <p:cNvSpPr txBox="1"/>
          <p:nvPr/>
        </p:nvSpPr>
        <p:spPr>
          <a:xfrm>
            <a:off x="1500000" y="1393800"/>
            <a:ext cx="61440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Ciclos y List Comprehension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(Con </a:t>
            </a:r>
            <a:r>
              <a:rPr b="1" i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soluciones</a:t>
            </a:r>
            <a:r>
              <a:rPr b="1" i="1" lang="en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92" name="Google Shape;39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8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68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5" name="Google Shape;39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871800" y="182045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Analista de datos en Caja Arequipa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Supervisor de procesos en Clinica San Juan de Dios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2"/>
          <p:cNvSpPr txBox="1"/>
          <p:nvPr/>
        </p:nvSpPr>
        <p:spPr>
          <a:xfrm>
            <a:off x="871800" y="6378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Juan Carlos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Chambi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42"/>
          <p:cNvPicPr preferRelativeResize="0"/>
          <p:nvPr/>
        </p:nvPicPr>
        <p:blipFill rotWithShape="1">
          <a:blip r:embed="rId4">
            <a:alphaModFix/>
          </a:blip>
          <a:srcRect b="32391" l="7069" r="-7069" t="27829"/>
          <a:stretch/>
        </p:blipFill>
        <p:spPr>
          <a:xfrm>
            <a:off x="5491525" y="939875"/>
            <a:ext cx="2231850" cy="192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325" y="3185575"/>
            <a:ext cx="2999999" cy="10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75" y="3350675"/>
            <a:ext cx="2798024" cy="14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9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9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Booleanos y Condicionales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0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70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Loops and List Comprehension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1"/>
          <p:cNvSpPr/>
          <p:nvPr/>
        </p:nvSpPr>
        <p:spPr>
          <a:xfrm>
            <a:off x="803550" y="2058900"/>
            <a:ext cx="7536900" cy="10257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1"/>
          <p:cNvSpPr txBox="1"/>
          <p:nvPr/>
        </p:nvSpPr>
        <p:spPr>
          <a:xfrm>
            <a:off x="1500000" y="2205950"/>
            <a:ext cx="6144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Ciclos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2"/>
          <p:cNvSpPr/>
          <p:nvPr/>
        </p:nvSpPr>
        <p:spPr>
          <a:xfrm>
            <a:off x="803550" y="2058900"/>
            <a:ext cx="7536900" cy="10257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2"/>
          <p:cNvSpPr txBox="1"/>
          <p:nvPr/>
        </p:nvSpPr>
        <p:spPr>
          <a:xfrm>
            <a:off x="1358700" y="2218650"/>
            <a:ext cx="6426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Condicionales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3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"/>
          <p:cNvSpPr txBox="1"/>
          <p:nvPr/>
        </p:nvSpPr>
        <p:spPr>
          <a:xfrm>
            <a:off x="4315350" y="1332750"/>
            <a:ext cx="44187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Ciclos, Condicionales y Diccionarios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/>
        </p:nvSpPr>
        <p:spPr>
          <a:xfrm>
            <a:off x="3891825" y="1160450"/>
            <a:ext cx="44187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 y Condicionales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5"/>
          <p:cNvSpPr txBox="1"/>
          <p:nvPr/>
        </p:nvSpPr>
        <p:spPr>
          <a:xfrm>
            <a:off x="731550" y="1141950"/>
            <a:ext cx="74223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Ciclos y Condicionales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veremos un ejemplo de cada concepto y luego su aplicación con un ejercicio.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Python Notebook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sobre valores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booleanos y condicionales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donde podremos realizar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ejercicio práctico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vamos a cerrar la sesión con un par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notebooks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acerca de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ciclos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 y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list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comprehension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como un poco de contenido sobre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Listas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6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6"/>
          <p:cNvSpPr txBox="1"/>
          <p:nvPr/>
        </p:nvSpPr>
        <p:spPr>
          <a:xfrm>
            <a:off x="548850" y="10494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sesión.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:40 - 7:05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accent5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Listas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7:05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Ciclos y Condicionales.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25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Booleanos y Condicionales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0 - 8: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Ciclos y List Comprehensions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15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- 8: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- 9:30 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7"/>
          <p:cNvSpPr/>
          <p:nvPr/>
        </p:nvSpPr>
        <p:spPr>
          <a:xfrm>
            <a:off x="803550" y="1705150"/>
            <a:ext cx="7536900" cy="12945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7"/>
          <p:cNvSpPr txBox="1"/>
          <p:nvPr/>
        </p:nvSpPr>
        <p:spPr>
          <a:xfrm>
            <a:off x="1457550" y="1705150"/>
            <a:ext cx="61440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Listas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i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 </a:t>
            </a:r>
            <a:r>
              <a:rPr b="1" i="1" lang="en" sz="2700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soluciones</a:t>
            </a:r>
            <a:r>
              <a:rPr b="1" i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/>
        </p:nvSpPr>
        <p:spPr>
          <a:xfrm>
            <a:off x="4134450" y="1321350"/>
            <a:ext cx="4418700" cy="25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 y Condicionales en Python.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